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64" r:id="rId4"/>
    <p:sldId id="269" r:id="rId5"/>
    <p:sldId id="272" r:id="rId6"/>
    <p:sldId id="274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BA2C8-4AFC-4B6D-A07A-11CD2E21146B}" type="datetimeFigureOut">
              <a:rPr lang="hu-HU" smtClean="0"/>
              <a:pPr/>
              <a:t>2015.04.02.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82594-0169-4CFA-A180-E31D08733CD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2594-0169-4CFA-A180-E31D08733CD0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2594-0169-4CFA-A180-E31D08733CD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2594-0169-4CFA-A180-E31D08733CD0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9CDC-E3F8-43A0-8164-27F2E90BA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Di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-27384"/>
            <a:ext cx="9142858" cy="68571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75856" y="62068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ffshore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renminbi</a:t>
            </a:r>
            <a:r>
              <a:rPr lang="en-US" sz="2800" dirty="0" smtClean="0">
                <a:solidFill>
                  <a:schemeClr val="bg1"/>
                </a:solidFill>
              </a:rPr>
              <a:t> bond markets – achievements and challenges</a:t>
            </a:r>
            <a:endParaRPr lang="hu-HU" sz="2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75856" y="191683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György Barcza, CEO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</a:t>
            </a:r>
            <a:r>
              <a:rPr lang="hu-HU" sz="24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hu-H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2015</a:t>
            </a:r>
            <a:endParaRPr lang="hu-HU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Di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Role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Foreign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Currency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Debt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Public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Debt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Management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4" y="1340768"/>
            <a:ext cx="89289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96850"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 ratio of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FX-denominated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debt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has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increased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heavily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since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2008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because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IMF/EU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loan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peak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 51%) –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significant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FX-risk</a:t>
            </a:r>
            <a:endParaRPr lang="hu-HU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1"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196850"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After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2010 major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increase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households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savings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reducing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FX-denominated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debt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ratio is an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important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objective</a:t>
            </a:r>
            <a:endParaRPr lang="hu-HU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196850"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endParaRPr lang="hu-HU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196850"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FX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issuance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only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order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diversify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investor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base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(P€MÁK,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Residency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Bond,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new</a:t>
            </a:r>
            <a:r>
              <a:rPr lang="hu-HU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markets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2015.03.26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C2959CDC-E3F8-43A0-8164-27F2E90BA956}" type="slidenum">
              <a:rPr lang="hu-HU" smtClean="0">
                <a:solidFill>
                  <a:schemeClr val="accent4">
                    <a:lumMod val="50000"/>
                  </a:schemeClr>
                </a:solidFill>
              </a:rPr>
              <a:pPr/>
              <a:t>2</a:t>
            </a:fld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392488" cy="264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Di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RMB-Market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62880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395536" y="1340768"/>
            <a:ext cx="7200800" cy="1872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26035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60000"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Market </a:t>
            </a:r>
            <a:r>
              <a:rPr kumimoji="0" lang="hu-H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volume</a:t>
            </a:r>
            <a:r>
              <a:rPr lang="hu-HU" sz="29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hu-H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RMB 1900 </a:t>
            </a:r>
            <a:r>
              <a:rPr kumimoji="0" lang="hu-HU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r>
              <a:rPr kumimoji="0" lang="hu-H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RMB –</a:t>
            </a:r>
            <a:r>
              <a:rPr kumimoji="0" lang="hu-HU" sz="29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rapid </a:t>
            </a:r>
            <a:r>
              <a:rPr kumimoji="0" lang="hu-HU" sz="290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development</a:t>
            </a:r>
            <a:endParaRPr kumimoji="0" lang="hu-HU" sz="29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30238" lvl="2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</a:pP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From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which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Bonds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 ~ RMB 900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630238" lvl="2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</a:pP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From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which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Government</a:t>
            </a:r>
            <a:r>
              <a:rPr kumimoji="0" lang="hu-HU" sz="29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29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Securities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quasi</a:t>
            </a:r>
            <a:r>
              <a:rPr lang="hu-HU" sz="2900" dirty="0" err="1" smtClean="0">
                <a:latin typeface="Calibri" pitchFamily="34" charset="0"/>
                <a:cs typeface="Calibri" pitchFamily="34" charset="0"/>
              </a:rPr>
              <a:t>-sovereign</a:t>
            </a:r>
            <a:r>
              <a:rPr kumimoji="0" lang="hu-HU" sz="29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~ RMB 130-140 </a:t>
            </a:r>
            <a:r>
              <a:rPr kumimoji="0" lang="hu-HU" sz="29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endParaRPr lang="hu-HU" sz="2900" i="1" dirty="0" smtClean="0">
              <a:latin typeface="Calibri" pitchFamily="34" charset="0"/>
              <a:cs typeface="Calibri" pitchFamily="34" charset="0"/>
            </a:endParaRPr>
          </a:p>
          <a:p>
            <a:pPr marL="268288" lvl="1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75000"/>
              <a:defRPr/>
            </a:pPr>
            <a:r>
              <a:rPr lang="hu-HU" sz="29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Volume</a:t>
            </a:r>
            <a:r>
              <a:rPr lang="hu-HU" sz="29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hu-HU" sz="29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primary</a:t>
            </a:r>
            <a:r>
              <a:rPr lang="hu-HU" sz="29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9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auctions</a:t>
            </a:r>
            <a:endParaRPr lang="hu-HU" sz="29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630238" lvl="2" indent="-3175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40000"/>
              <a:defRPr/>
            </a:pPr>
            <a:r>
              <a:rPr lang="hu-HU" sz="2900" u="sng" kern="0" dirty="0" smtClean="0">
                <a:latin typeface="Calibri" pitchFamily="34" charset="0"/>
                <a:cs typeface="Calibri" pitchFamily="34" charset="0"/>
              </a:rPr>
              <a:t>2013</a:t>
            </a:r>
            <a:r>
              <a:rPr lang="hu-HU" sz="2900" kern="0" dirty="0" smtClean="0">
                <a:latin typeface="Calibri" pitchFamily="34" charset="0"/>
                <a:cs typeface="Calibri" pitchFamily="34" charset="0"/>
              </a:rPr>
              <a:t>: RMB 402 </a:t>
            </a:r>
            <a:r>
              <a:rPr lang="hu-HU" sz="2900" kern="0" dirty="0" err="1" smtClean="0">
                <a:latin typeface="Calibri" pitchFamily="34" charset="0"/>
                <a:cs typeface="Calibri" pitchFamily="34" charset="0"/>
              </a:rPr>
              <a:t>billion</a:t>
            </a:r>
            <a:endParaRPr lang="hu-HU" sz="2900" kern="0" dirty="0" smtClean="0">
              <a:latin typeface="Calibri" pitchFamily="34" charset="0"/>
              <a:cs typeface="Calibri" pitchFamily="34" charset="0"/>
            </a:endParaRPr>
          </a:p>
          <a:p>
            <a:pPr marL="630238" lvl="2" indent="-3175" defTabSz="71755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40000"/>
              <a:tabLst>
                <a:tab pos="627063" algn="l"/>
              </a:tabLst>
              <a:defRPr/>
            </a:pPr>
            <a:r>
              <a:rPr lang="hu-HU" sz="2900" u="sng" kern="0" dirty="0" smtClean="0">
                <a:latin typeface="Calibri" pitchFamily="34" charset="0"/>
                <a:cs typeface="Calibri" pitchFamily="34" charset="0"/>
              </a:rPr>
              <a:t>2014</a:t>
            </a:r>
            <a:r>
              <a:rPr lang="hu-HU" sz="2900" kern="0" dirty="0" smtClean="0">
                <a:latin typeface="Calibri" pitchFamily="34" charset="0"/>
                <a:cs typeface="Calibri" pitchFamily="34" charset="0"/>
              </a:rPr>
              <a:t>: RMB 587 </a:t>
            </a:r>
            <a:r>
              <a:rPr lang="hu-HU" sz="2900" kern="0" dirty="0" err="1" smtClean="0">
                <a:latin typeface="Calibri" pitchFamily="34" charset="0"/>
                <a:cs typeface="Calibri" pitchFamily="34" charset="0"/>
              </a:rPr>
              <a:t>billion</a:t>
            </a:r>
            <a:endParaRPr lang="hu-HU" sz="2900" kern="0" dirty="0" smtClean="0">
              <a:latin typeface="Calibri" pitchFamily="34" charset="0"/>
              <a:cs typeface="Calibri" pitchFamily="34" charset="0"/>
            </a:endParaRPr>
          </a:p>
          <a:p>
            <a:pPr marL="630238" lvl="2" indent="-3175" defTabSz="717550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40000"/>
              <a:tabLst>
                <a:tab pos="627063" algn="l"/>
              </a:tabLst>
              <a:defRPr/>
            </a:pPr>
            <a:r>
              <a:rPr lang="hu-HU" sz="2900" u="sng" kern="0" dirty="0" smtClean="0">
                <a:latin typeface="Calibri" pitchFamily="34" charset="0"/>
                <a:cs typeface="Calibri" pitchFamily="34" charset="0"/>
              </a:rPr>
              <a:t>2015</a:t>
            </a:r>
            <a:r>
              <a:rPr lang="hu-HU" sz="2900" kern="0" dirty="0" smtClean="0">
                <a:latin typeface="Calibri" pitchFamily="34" charset="0"/>
                <a:cs typeface="Calibri" pitchFamily="34" charset="0"/>
              </a:rPr>
              <a:t>: RMB 480-500 </a:t>
            </a:r>
            <a:r>
              <a:rPr lang="hu-HU" sz="2900" kern="0" dirty="0" err="1" smtClean="0">
                <a:latin typeface="Calibri" pitchFamily="34" charset="0"/>
                <a:cs typeface="Calibri" pitchFamily="34" charset="0"/>
              </a:rPr>
              <a:t>billion</a:t>
            </a:r>
            <a:r>
              <a:rPr lang="hu-HU" sz="2900" kern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06450" lvl="2" indent="-90488" defTabSz="1076325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40000"/>
              <a:tabLst>
                <a:tab pos="627063" algn="l"/>
              </a:tabLst>
              <a:defRPr/>
            </a:pPr>
            <a:r>
              <a:rPr lang="hu-HU" i="1" kern="0" dirty="0" smtClean="0">
                <a:latin typeface="Calibri" pitchFamily="34" charset="0"/>
                <a:cs typeface="Calibri" pitchFamily="34" charset="0"/>
              </a:rPr>
              <a:t>(Standard Chartered </a:t>
            </a:r>
            <a:r>
              <a:rPr lang="hu-HU" i="1" kern="0" dirty="0" err="1" smtClean="0">
                <a:latin typeface="Calibri" pitchFamily="34" charset="0"/>
                <a:cs typeface="Calibri" pitchFamily="34" charset="0"/>
              </a:rPr>
              <a:t>forecast</a:t>
            </a:r>
            <a:r>
              <a:rPr lang="hu-HU" i="1" kern="0" dirty="0" smtClean="0">
                <a:latin typeface="Calibri" pitchFamily="34" charset="0"/>
                <a:cs typeface="Calibri" pitchFamily="34" charset="0"/>
              </a:rPr>
              <a:t>)</a:t>
            </a:r>
            <a:endParaRPr kumimoji="0" lang="hu-H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73234"/>
            <a:ext cx="6480720" cy="282006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1043608" y="6165304"/>
            <a:ext cx="66967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err="1" smtClean="0">
                <a:solidFill>
                  <a:schemeClr val="bg2">
                    <a:lumMod val="10000"/>
                  </a:schemeClr>
                </a:solidFill>
              </a:rPr>
              <a:t>Source</a:t>
            </a:r>
            <a:r>
              <a:rPr lang="hu-HU" sz="800" i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hu-HU" sz="800" i="1" dirty="0" err="1" smtClean="0">
                <a:solidFill>
                  <a:schemeClr val="bg2">
                    <a:lumMod val="10000"/>
                  </a:schemeClr>
                </a:solidFill>
              </a:rPr>
              <a:t>FTSE-BoCHK</a:t>
            </a:r>
            <a:r>
              <a:rPr lang="hu-HU" sz="800" i="1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hu-HU" sz="800" i="1" dirty="0" err="1" smtClean="0">
                <a:solidFill>
                  <a:schemeClr val="bg2">
                    <a:lumMod val="10000"/>
                  </a:schemeClr>
                </a:solidFill>
              </a:rPr>
              <a:t>HongKong</a:t>
            </a:r>
            <a:r>
              <a:rPr lang="hu-HU" sz="800" i="1" dirty="0" smtClean="0">
                <a:solidFill>
                  <a:schemeClr val="bg2">
                    <a:lumMod val="10000"/>
                  </a:schemeClr>
                </a:solidFill>
              </a:rPr>
              <a:t>) – Offshore RMB Bond </a:t>
            </a:r>
            <a:r>
              <a:rPr lang="hu-HU" sz="800" i="1" dirty="0" err="1" smtClean="0">
                <a:solidFill>
                  <a:schemeClr val="bg2">
                    <a:lumMod val="10000"/>
                  </a:schemeClr>
                </a:solidFill>
              </a:rPr>
              <a:t>Quarterly</a:t>
            </a:r>
            <a:r>
              <a:rPr lang="hu-HU" sz="800" i="1" dirty="0" smtClean="0">
                <a:solidFill>
                  <a:schemeClr val="bg2">
                    <a:lumMod val="10000"/>
                  </a:schemeClr>
                </a:solidFill>
              </a:rPr>
              <a:t> Research </a:t>
            </a:r>
            <a:r>
              <a:rPr lang="hu-HU" sz="800" i="1" dirty="0" err="1" smtClean="0">
                <a:solidFill>
                  <a:schemeClr val="bg2">
                    <a:lumMod val="10000"/>
                  </a:schemeClr>
                </a:solidFill>
              </a:rPr>
              <a:t>Report</a:t>
            </a:r>
            <a:r>
              <a:rPr lang="hu-HU" sz="800" i="1" dirty="0" smtClean="0">
                <a:solidFill>
                  <a:schemeClr val="bg2">
                    <a:lumMod val="10000"/>
                  </a:schemeClr>
                </a:solidFill>
              </a:rPr>
              <a:t>, 2015 Q1</a:t>
            </a:r>
            <a:endParaRPr lang="hu-HU" sz="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2959CDC-E3F8-43A0-8164-27F2E90BA956}" type="slidenum">
              <a:rPr lang="hu-HU" smtClean="0">
                <a:solidFill>
                  <a:schemeClr val="accent4">
                    <a:lumMod val="50000"/>
                  </a:schemeClr>
                </a:solidFill>
              </a:rPr>
              <a:pPr/>
              <a:t>3</a:t>
            </a:fld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Di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RMB-Market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Sovereign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Issuances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62880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07504" y="1340768"/>
            <a:ext cx="8458200" cy="49685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446088" marR="0" lvl="1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hu-HU" sz="1600" noProof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United </a:t>
            </a:r>
            <a:r>
              <a:rPr lang="hu-HU" sz="1600" noProof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Kingdom</a:t>
            </a:r>
            <a:r>
              <a:rPr lang="hu-HU" sz="1600" noProof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(14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October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2014)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RMB 3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(~420 m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EUR), 2,7%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yield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3-year-maturity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Syndicated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auction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Stock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Exchange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listing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London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Total </a:t>
            </a:r>
            <a:r>
              <a:rPr kumimoji="0" lang="hu-HU" sz="1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RMB 5,8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85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different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investors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  <a:p>
            <a:pPr marL="1258888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Asia</a:t>
            </a:r>
            <a:r>
              <a:rPr kumimoji="0" lang="hu-H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(56%), 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 (8%),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others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(36%)</a:t>
            </a:r>
          </a:p>
          <a:p>
            <a:pPr marL="1258888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Private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banks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(64%),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central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banks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other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institutions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(17%),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investment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funds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others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(19%)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Purpose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Diversifying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financing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 minor part of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official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FX-reserves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BoE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46088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46088" marR="0" lvl="1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CADES, Frech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Social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Debt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(28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January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2015)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Billion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RMB, 3,8%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yield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2-year-maturity</a:t>
            </a:r>
          </a:p>
          <a:p>
            <a:pPr marL="900113" lvl="2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Syndicated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auction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, Stock Exchange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listing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 Paris</a:t>
            </a:r>
          </a:p>
          <a:p>
            <a:pPr marL="900113" lvl="2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defRPr/>
            </a:pP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Total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Bid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4,6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billion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RMB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00113" lvl="2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39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different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investors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58888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Asia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(42%), UK (24%),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misc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EU (17%)</a:t>
            </a:r>
          </a:p>
          <a:p>
            <a:pPr marL="1258888" lvl="3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40000"/>
              <a:defRPr/>
            </a:pP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Private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public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banks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(66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%),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central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banks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public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institutions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24%),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investment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funds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hu-HU" sz="11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others</a:t>
            </a:r>
            <a:r>
              <a:rPr lang="hu-HU" sz="11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10%)</a:t>
            </a:r>
          </a:p>
          <a:p>
            <a:pPr marL="900113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r>
              <a:rPr kumimoji="0" lang="hu-HU" sz="1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Purpose</a:t>
            </a:r>
            <a:r>
              <a:rPr kumimoji="0" lang="hu-HU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kumimoji="0" lang="hu-HU" sz="1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Immediate</a:t>
            </a:r>
            <a:r>
              <a:rPr kumimoji="0" lang="hu-HU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swap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euro,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general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financing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58888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40000"/>
              <a:buFont typeface="Arial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2015.03.26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2959CDC-E3F8-43A0-8164-27F2E90BA956}" type="slidenum">
              <a:rPr lang="hu-HU" smtClean="0">
                <a:solidFill>
                  <a:schemeClr val="accent4">
                    <a:lumMod val="50000"/>
                  </a:schemeClr>
                </a:solidFill>
              </a:rPr>
              <a:pPr/>
              <a:t>4</a:t>
            </a:fld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Di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3528" y="162880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79512" y="1268760"/>
            <a:ext cx="8458200" cy="49685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446088" marR="0" lvl="1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Normal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practice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AKK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17550" lvl="4" indent="-179388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Longer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maturities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5 – 10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years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7550" lvl="4" indent="-179388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EUR/USD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benchmark-size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Appearance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alternative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markets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17550" lvl="4" indent="-179388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Purpose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 General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financing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Refinancing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FX-redemptions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2288" lvl="4" indent="-90488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Immediate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euro-swap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compliance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benchmark)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46088" lvl="1" indent="-17780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defRPr/>
            </a:pPr>
            <a:endParaRPr lang="hu-HU" sz="1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46088" lvl="1" indent="-17780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defRPr/>
            </a:pPr>
            <a:r>
              <a:rPr lang="hu-HU" sz="1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Opportunities</a:t>
            </a:r>
            <a:r>
              <a:rPr lang="hu-HU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RMB-market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7550" lvl="2" indent="-179388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Shorter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maturities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Mainly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1 – 3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years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7550" lvl="2" indent="-179388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RMB</a:t>
            </a:r>
            <a:r>
              <a:rPr lang="hu-HU" sz="140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0,5-1,0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billion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17550" marR="0" lvl="2" indent="-1793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Purpose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hu-HU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General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financing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or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Official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FX-reserves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financing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227388" lvl="1" indent="-90488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defRPr/>
            </a:pP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or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without</a:t>
            </a:r>
            <a:r>
              <a:rPr lang="hu-H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euro-swap</a:t>
            </a:r>
            <a:endParaRPr lang="hu-HU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87738" lvl="1" indent="-90488" fontAlgn="base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2015.03.26.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2959CDC-E3F8-43A0-8164-27F2E90BA956}" type="slidenum">
              <a:rPr lang="hu-HU" smtClean="0">
                <a:solidFill>
                  <a:schemeClr val="accent4">
                    <a:lumMod val="50000"/>
                  </a:schemeClr>
                </a:solidFill>
              </a:rPr>
              <a:pPr/>
              <a:t>5</a:t>
            </a:fld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951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Practice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Goals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International FX </a:t>
            </a:r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Issuances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hu-HU"/>
          </a:p>
        </p:txBody>
      </p:sp>
      <p:pic>
        <p:nvPicPr>
          <p:cNvPr id="5" name="Kép 4" descr="Di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62880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2015.03.26.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2959CDC-E3F8-43A0-8164-27F2E90BA956}" type="slidenum">
              <a:rPr lang="hu-HU" smtClean="0">
                <a:solidFill>
                  <a:schemeClr val="accent4">
                    <a:lumMod val="50000"/>
                  </a:schemeClr>
                </a:solidFill>
              </a:rPr>
              <a:pPr/>
              <a:t>6</a:t>
            </a:fld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251520" y="1268760"/>
            <a:ext cx="8458200" cy="51579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179388" lvl="1" indent="-10795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 offshore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RMB-market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has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experienced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constant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intensive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expansion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during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last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couple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years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79388" lvl="1" indent="-10795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lvl="1" indent="-10795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offshore RMB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market 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has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also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developed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dynamically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besides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corporate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Chinese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sovereign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issuances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there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been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some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sovereign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issuances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developed</a:t>
            </a:r>
            <a:r>
              <a:rPr lang="hu-HU" sz="1600" u="sng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u="sng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countries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well</a:t>
            </a: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lvl="1" indent="-107950"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marR="0" lvl="1" indent="-1079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Issuance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offshore RMB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sovereign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market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could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enable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Hungary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further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diversify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external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borrowing</a:t>
            </a:r>
            <a:r>
              <a:rPr lang="hu-H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sources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79388" marR="0" lvl="1" indent="-1079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marR="0" lvl="1" indent="-1079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CEE-countries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applied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yet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seize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first-mover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advantage</a:t>
            </a: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marR="0" lvl="1" indent="-1079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marR="0" lvl="1" indent="-1079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constantly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examining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RMB (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sovereign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bond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market.</a:t>
            </a:r>
          </a:p>
          <a:p>
            <a:pPr marL="179388" lvl="1" indent="-107950">
              <a:lnSpc>
                <a:spcPct val="110000"/>
              </a:lnSpc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</a:pPr>
            <a:endParaRPr lang="hu-H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9388" lvl="1" indent="-107950">
              <a:lnSpc>
                <a:spcPct val="110000"/>
              </a:lnSpc>
              <a:spcBef>
                <a:spcPct val="20000"/>
              </a:spcBef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Char char="•"/>
            </a:pP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Issuing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offshore RMB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bond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market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could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satisfy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goals</a:t>
            </a:r>
            <a:r>
              <a:rPr lang="hu-H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broadly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defined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state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(NBH and ÁKK)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all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once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238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238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5000"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ia_ve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59832" y="69269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</a:t>
            </a:r>
            <a:r>
              <a:rPr lang="hu-H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</a:t>
            </a:r>
            <a:r>
              <a:rPr lang="hu-H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hu-H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your</a:t>
            </a:r>
            <a:r>
              <a:rPr lang="hu-H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attention</a:t>
            </a:r>
            <a:r>
              <a:rPr lang="hu-H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hu-HU" sz="2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2015.03.26.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9CDC-E3F8-43A0-8164-27F2E90BA95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545</Words>
  <Application>Microsoft Office PowerPoint</Application>
  <PresentationFormat>Diavetítés a képernyőre (4:3 oldalarány)</PresentationFormat>
  <Paragraphs>76</Paragraphs>
  <Slides>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Company>ÁKK Zrt.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akalocsai</dc:creator>
  <cp:lastModifiedBy>erhartsz</cp:lastModifiedBy>
  <cp:revision>43</cp:revision>
  <dcterms:created xsi:type="dcterms:W3CDTF">2015-02-03T14:45:12Z</dcterms:created>
  <dcterms:modified xsi:type="dcterms:W3CDTF">2015-04-02T12:18:33Z</dcterms:modified>
</cp:coreProperties>
</file>